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84C"/>
    <a:srgbClr val="0C1B2D"/>
    <a:srgbClr val="040416"/>
    <a:srgbClr val="000733"/>
    <a:srgbClr val="100833"/>
    <a:srgbClr val="FFF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739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63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24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0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60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07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09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311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938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982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23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85662-C9BA-5B40-A95B-F37CD6DF750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6537B-A485-854A-8C8F-42CAAAB050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12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400" y="385568"/>
            <a:ext cx="8656234" cy="2347426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/>
                </a:solidFill>
                <a:latin typeface="Arial"/>
                <a:cs typeface="Arial"/>
              </a:rPr>
              <a:t>Translational Pathology</a:t>
            </a:r>
            <a:br>
              <a:rPr lang="en-US" sz="3600" dirty="0" smtClean="0">
                <a:solidFill>
                  <a:schemeClr val="bg2"/>
                </a:solidFill>
                <a:latin typeface="Arial"/>
                <a:cs typeface="Arial"/>
              </a:rPr>
            </a:br>
            <a:r>
              <a:rPr lang="en-US" sz="3200" dirty="0" smtClean="0">
                <a:solidFill>
                  <a:schemeClr val="bg2"/>
                </a:solidFill>
                <a:latin typeface="Arial"/>
                <a:cs typeface="Arial"/>
              </a:rPr>
              <a:t>Pathology and Laboratory Medicine</a:t>
            </a:r>
            <a:br>
              <a:rPr lang="en-US" sz="3200" dirty="0" smtClean="0">
                <a:solidFill>
                  <a:schemeClr val="bg2"/>
                </a:solidFill>
                <a:latin typeface="Arial"/>
                <a:cs typeface="Arial"/>
              </a:rPr>
            </a:br>
            <a:r>
              <a:rPr lang="en-US" sz="3200" dirty="0" smtClean="0">
                <a:solidFill>
                  <a:schemeClr val="bg2"/>
                </a:solidFill>
                <a:latin typeface="Arial"/>
                <a:cs typeface="Arial"/>
              </a:rPr>
              <a:t>UT MD Anderson Cancer Center</a:t>
            </a:r>
            <a:endParaRPr lang="en-US" sz="3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400" y="4615471"/>
            <a:ext cx="4483247" cy="188460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rgbClr val="EEECE1"/>
                </a:solidFill>
              </a:rPr>
              <a:t>Kasthuri Kannan, PhD</a:t>
            </a:r>
            <a:endParaRPr lang="en-US" sz="2400" dirty="0">
              <a:solidFill>
                <a:srgbClr val="EEECE1"/>
              </a:solidFill>
            </a:endParaRPr>
          </a:p>
          <a:p>
            <a:pPr algn="l"/>
            <a:r>
              <a:rPr lang="en-US" sz="2400" dirty="0" smtClean="0">
                <a:solidFill>
                  <a:srgbClr val="EEECE1"/>
                </a:solidFill>
              </a:rPr>
              <a:t>Associate Professor</a:t>
            </a:r>
          </a:p>
          <a:p>
            <a:pPr algn="l"/>
            <a:r>
              <a:rPr lang="en-US" sz="2400" dirty="0" smtClean="0">
                <a:solidFill>
                  <a:srgbClr val="EEECE1"/>
                </a:solidFill>
              </a:rPr>
              <a:t>Translational Molecular Pathology</a:t>
            </a:r>
          </a:p>
          <a:p>
            <a:pPr algn="l"/>
            <a:r>
              <a:rPr lang="en-US" sz="2400" dirty="0" smtClean="0">
                <a:solidFill>
                  <a:srgbClr val="EEECE1"/>
                </a:solidFill>
              </a:rPr>
              <a:t>UT MD Anderson Cancer Center</a:t>
            </a:r>
          </a:p>
        </p:txBody>
      </p:sp>
    </p:spTree>
    <p:extLst>
      <p:ext uri="{BB962C8B-B14F-4D97-AF65-F5344CB8AC3E}">
        <p14:creationId xmlns:p14="http://schemas.microsoft.com/office/powerpoint/2010/main" val="355225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75948" y="1333249"/>
            <a:ext cx="777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Consulting and education based initiative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71820" y="47820"/>
            <a:ext cx="22721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Execution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699" y="385568"/>
            <a:ext cx="899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Translational pathology initiative at the Division of Pathology, MDACC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55" y="2539673"/>
            <a:ext cx="1329110" cy="182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759" y="4376790"/>
            <a:ext cx="220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Investigator/Clinician/Pathologist/Alliances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347306" y="2580707"/>
            <a:ext cx="2438022" cy="1937283"/>
          </a:xfrm>
          <a:prstGeom prst="rect">
            <a:avLst/>
          </a:prstGeom>
          <a:solidFill>
            <a:srgbClr val="FFF8C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Translational Pathology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51901" y="3321804"/>
            <a:ext cx="123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34965" y="5119896"/>
            <a:ext cx="3787439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Education</a:t>
            </a:r>
          </a:p>
          <a:p>
            <a:r>
              <a:rPr lang="en-US" dirty="0" smtClean="0"/>
              <a:t>Advise on the best possible imaging and analysis option for their research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701726" y="2385465"/>
            <a:ext cx="2086493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90"/>
                </a:solidFill>
              </a:rPr>
              <a:t>low-</a:t>
            </a:r>
            <a:r>
              <a:rPr lang="en-US" dirty="0" err="1" smtClean="0">
                <a:solidFill>
                  <a:srgbClr val="000090"/>
                </a:solidFill>
              </a:rPr>
              <a:t>plex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90"/>
                </a:solidFill>
              </a:rPr>
              <a:t>(standard package)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01726" y="3206633"/>
            <a:ext cx="2086493" cy="589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h</a:t>
            </a:r>
            <a:r>
              <a:rPr lang="en-US" dirty="0" smtClean="0">
                <a:solidFill>
                  <a:srgbClr val="000090"/>
                </a:solidFill>
              </a:rPr>
              <a:t>i-</a:t>
            </a:r>
            <a:r>
              <a:rPr lang="en-US" dirty="0" err="1" smtClean="0">
                <a:solidFill>
                  <a:srgbClr val="000090"/>
                </a:solidFill>
              </a:rPr>
              <a:t>plex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90"/>
                </a:solidFill>
              </a:rPr>
              <a:t>(standard package)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01726" y="4025443"/>
            <a:ext cx="2086493" cy="702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ustom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(advanced package)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077" y="3591997"/>
            <a:ext cx="1009228" cy="100922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567077" y="2465627"/>
            <a:ext cx="1009228" cy="1009228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5896612" y="3406883"/>
            <a:ext cx="555642" cy="216281"/>
          </a:xfrm>
          <a:prstGeom prst="rightArrow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4864708" y="3451143"/>
            <a:ext cx="294828" cy="172022"/>
          </a:xfrm>
          <a:prstGeom prst="rightArrow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3387652" y="4772431"/>
            <a:ext cx="412662" cy="172022"/>
          </a:xfrm>
          <a:prstGeom prst="rightArrow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1780325" y="3474855"/>
            <a:ext cx="419566" cy="172022"/>
          </a:xfrm>
          <a:prstGeom prst="rightArrow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420348" y="3670790"/>
            <a:ext cx="0" cy="1357057"/>
          </a:xfrm>
          <a:prstGeom prst="straightConnector1">
            <a:avLst/>
          </a:prstGeom>
          <a:ln w="38100" cmpd="sng">
            <a:solidFill>
              <a:srgbClr val="0000FF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1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02782" y="47820"/>
            <a:ext cx="29412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A </a:t>
            </a:r>
            <a:r>
              <a:rPr lang="en-US" sz="3200" b="1" dirty="0"/>
              <a:t>B</a:t>
            </a:r>
            <a:r>
              <a:rPr lang="en-US" sz="3200" b="1" dirty="0" smtClean="0"/>
              <a:t>asic </a:t>
            </a:r>
            <a:r>
              <a:rPr lang="en-US" sz="3200" b="1" dirty="0"/>
              <a:t>F</a:t>
            </a:r>
            <a:r>
              <a:rPr lang="en-US" sz="3200" b="1" dirty="0" smtClean="0"/>
              <a:t>orm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699" y="385568"/>
            <a:ext cx="62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Imaging + Analysis </a:t>
            </a:r>
            <a:r>
              <a:rPr lang="en-US" dirty="0"/>
              <a:t>p</a:t>
            </a:r>
            <a:r>
              <a:rPr lang="en-US" dirty="0" smtClean="0"/>
              <a:t>ackage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73" y="947685"/>
            <a:ext cx="5941085" cy="53377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73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02782" y="47820"/>
            <a:ext cx="29412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Summary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021" y="381793"/>
            <a:ext cx="62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Translational Pathology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8835" y="3736211"/>
            <a:ext cx="2086493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90"/>
                </a:solidFill>
              </a:rPr>
              <a:t>low-</a:t>
            </a:r>
            <a:r>
              <a:rPr lang="en-US" dirty="0" err="1" smtClean="0">
                <a:solidFill>
                  <a:srgbClr val="000090"/>
                </a:solidFill>
              </a:rPr>
              <a:t>plex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90"/>
                </a:solidFill>
              </a:rPr>
              <a:t>(standard package)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98835" y="4477008"/>
            <a:ext cx="2086493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h</a:t>
            </a:r>
            <a:r>
              <a:rPr lang="en-US" dirty="0" smtClean="0">
                <a:solidFill>
                  <a:srgbClr val="000090"/>
                </a:solidFill>
              </a:rPr>
              <a:t>i-</a:t>
            </a:r>
            <a:r>
              <a:rPr lang="en-US" dirty="0" err="1" smtClean="0">
                <a:solidFill>
                  <a:srgbClr val="000090"/>
                </a:solidFill>
              </a:rPr>
              <a:t>plex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90"/>
                </a:solidFill>
              </a:rPr>
              <a:t>(standard package)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8835" y="5677377"/>
            <a:ext cx="2086493" cy="1077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ustom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(advanced package)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3384" y="4590408"/>
            <a:ext cx="3544931" cy="1077218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90"/>
                </a:solidFill>
              </a:rPr>
              <a:t>s</a:t>
            </a:r>
            <a:r>
              <a:rPr lang="en-US" sz="1600" dirty="0" smtClean="0">
                <a:solidFill>
                  <a:srgbClr val="000090"/>
                </a:solidFill>
              </a:rPr>
              <a:t>patial statistics (all phenotypes),</a:t>
            </a:r>
          </a:p>
          <a:p>
            <a:r>
              <a:rPr lang="en-US" sz="1600" dirty="0">
                <a:solidFill>
                  <a:srgbClr val="000090"/>
                </a:solidFill>
              </a:rPr>
              <a:t>p</a:t>
            </a:r>
            <a:r>
              <a:rPr lang="en-US" sz="1600" dirty="0" smtClean="0">
                <a:solidFill>
                  <a:srgbClr val="000090"/>
                </a:solidFill>
              </a:rPr>
              <a:t>henotype specific statistics,</a:t>
            </a:r>
          </a:p>
          <a:p>
            <a:r>
              <a:rPr lang="en-US" sz="1600" dirty="0">
                <a:solidFill>
                  <a:srgbClr val="000090"/>
                </a:solidFill>
              </a:rPr>
              <a:t>d</a:t>
            </a:r>
            <a:r>
              <a:rPr lang="en-US" sz="1600" dirty="0" smtClean="0">
                <a:solidFill>
                  <a:srgbClr val="000090"/>
                </a:solidFill>
              </a:rPr>
              <a:t>ependency, interaction, risk estimation analyses, clinical data integration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3384" y="5798957"/>
            <a:ext cx="3544931" cy="830997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90"/>
                </a:solidFill>
              </a:rPr>
              <a:t>o</a:t>
            </a:r>
            <a:r>
              <a:rPr lang="en-US" sz="1600" dirty="0" err="1" smtClean="0">
                <a:solidFill>
                  <a:srgbClr val="000090"/>
                </a:solidFill>
              </a:rPr>
              <a:t>mics</a:t>
            </a:r>
            <a:r>
              <a:rPr lang="en-US" sz="1600" dirty="0" smtClean="0">
                <a:solidFill>
                  <a:srgbClr val="000090"/>
                </a:solidFill>
              </a:rPr>
              <a:t> integration, custom hi-</a:t>
            </a:r>
            <a:r>
              <a:rPr lang="en-US" sz="1600" dirty="0" err="1" smtClean="0">
                <a:solidFill>
                  <a:srgbClr val="000090"/>
                </a:solidFill>
              </a:rPr>
              <a:t>plex</a:t>
            </a:r>
            <a:r>
              <a:rPr lang="en-US" sz="1600" dirty="0" smtClean="0">
                <a:solidFill>
                  <a:srgbClr val="000090"/>
                </a:solidFill>
              </a:rPr>
              <a:t> analysis, research consulting, innovation/publication specific analysis</a:t>
            </a:r>
            <a:endParaRPr lang="en-US" sz="1600" dirty="0">
              <a:solidFill>
                <a:srgbClr val="00009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3384" y="3633978"/>
            <a:ext cx="3544931" cy="830997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90"/>
                </a:solidFill>
              </a:rPr>
              <a:t>b</a:t>
            </a:r>
            <a:r>
              <a:rPr lang="en-US" sz="1600" dirty="0" smtClean="0">
                <a:solidFill>
                  <a:srgbClr val="000090"/>
                </a:solidFill>
              </a:rPr>
              <a:t>asic spatial </a:t>
            </a:r>
            <a:r>
              <a:rPr lang="en-US" sz="1600" dirty="0">
                <a:solidFill>
                  <a:srgbClr val="000090"/>
                </a:solidFill>
              </a:rPr>
              <a:t>statistics, </a:t>
            </a:r>
            <a:r>
              <a:rPr lang="en-US" sz="1600" dirty="0" smtClean="0">
                <a:solidFill>
                  <a:srgbClr val="000090"/>
                </a:solidFill>
              </a:rPr>
              <a:t>risk estimation, custom low-</a:t>
            </a:r>
            <a:r>
              <a:rPr lang="en-US" sz="1600" dirty="0" err="1" smtClean="0">
                <a:solidFill>
                  <a:srgbClr val="000090"/>
                </a:solidFill>
              </a:rPr>
              <a:t>plex</a:t>
            </a:r>
            <a:r>
              <a:rPr lang="en-US" sz="1600" dirty="0" smtClean="0">
                <a:solidFill>
                  <a:srgbClr val="000090"/>
                </a:solidFill>
              </a:rPr>
              <a:t> analysis, </a:t>
            </a:r>
            <a:r>
              <a:rPr lang="en-US" sz="1600" dirty="0">
                <a:solidFill>
                  <a:srgbClr val="000090"/>
                </a:solidFill>
              </a:rPr>
              <a:t>c</a:t>
            </a:r>
            <a:r>
              <a:rPr lang="en-US" sz="1600" dirty="0" smtClean="0">
                <a:solidFill>
                  <a:srgbClr val="000090"/>
                </a:solidFill>
              </a:rPr>
              <a:t>linical data integration</a:t>
            </a:r>
            <a:endParaRPr lang="en-US" sz="1600" dirty="0">
              <a:solidFill>
                <a:srgbClr val="00009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785328" y="4047265"/>
            <a:ext cx="628056" cy="4014"/>
          </a:xfrm>
          <a:prstGeom prst="line">
            <a:avLst/>
          </a:prstGeom>
          <a:ln w="6350" cmpd="sng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785328" y="5103922"/>
            <a:ext cx="628056" cy="4014"/>
          </a:xfrm>
          <a:prstGeom prst="line">
            <a:avLst/>
          </a:prstGeom>
          <a:ln w="6350" cmpd="sng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3"/>
            <a:endCxn id="12" idx="1"/>
          </p:cNvCxnSpPr>
          <p:nvPr/>
        </p:nvCxnSpPr>
        <p:spPr>
          <a:xfrm flipV="1">
            <a:off x="4785328" y="6214456"/>
            <a:ext cx="628056" cy="1530"/>
          </a:xfrm>
          <a:prstGeom prst="line">
            <a:avLst/>
          </a:prstGeom>
          <a:ln w="6350" cmpd="sng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0" y="1015717"/>
            <a:ext cx="1329110" cy="18257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8344" y="2852834"/>
            <a:ext cx="220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Investigator/Clinician/Pathologist/Alliances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2199891" y="1056751"/>
            <a:ext cx="2438022" cy="1937283"/>
          </a:xfrm>
          <a:prstGeom prst="rect">
            <a:avLst/>
          </a:prstGeom>
          <a:solidFill>
            <a:srgbClr val="FFF8C2"/>
          </a:solidFill>
          <a:ln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Translational Pathology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70876" y="1661256"/>
            <a:ext cx="3787439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Education</a:t>
            </a:r>
          </a:p>
          <a:p>
            <a:r>
              <a:rPr lang="en-US" dirty="0" smtClean="0"/>
              <a:t>Advise on the best possible imaging and analysis option for their research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4717293" y="1927187"/>
            <a:ext cx="294828" cy="172022"/>
          </a:xfrm>
          <a:prstGeom prst="rightArrow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1632910" y="1950899"/>
            <a:ext cx="419566" cy="172022"/>
          </a:xfrm>
          <a:prstGeom prst="rightArrow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26682" y="3375914"/>
            <a:ext cx="3458590" cy="140"/>
          </a:xfrm>
          <a:prstGeom prst="straightConnector1">
            <a:avLst/>
          </a:prstGeom>
          <a:ln w="19050" cmpd="sng">
            <a:solidFill>
              <a:srgbClr val="0000FF"/>
            </a:solidFill>
            <a:prstDash val="sys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878917" y="2676293"/>
            <a:ext cx="0" cy="699621"/>
          </a:xfrm>
          <a:prstGeom prst="straightConnector1">
            <a:avLst/>
          </a:prstGeom>
          <a:ln w="19050" cmpd="sng">
            <a:solidFill>
              <a:srgbClr val="0000FF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47305" y="3047930"/>
            <a:ext cx="0" cy="3072247"/>
          </a:xfrm>
          <a:prstGeom prst="straightConnector1">
            <a:avLst/>
          </a:prstGeom>
          <a:ln w="19050" cmpd="sng">
            <a:solidFill>
              <a:srgbClr val="0000FF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5" idx="1"/>
          </p:cNvCxnSpPr>
          <p:nvPr/>
        </p:nvCxnSpPr>
        <p:spPr>
          <a:xfrm>
            <a:off x="2347305" y="4028599"/>
            <a:ext cx="351530" cy="0"/>
          </a:xfrm>
          <a:prstGeom prst="line">
            <a:avLst/>
          </a:prstGeom>
          <a:ln w="9525" cmpd="sng">
            <a:solidFill>
              <a:srgbClr val="0000FF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47305" y="4986155"/>
            <a:ext cx="351530" cy="0"/>
          </a:xfrm>
          <a:prstGeom prst="line">
            <a:avLst/>
          </a:prstGeom>
          <a:ln w="9525" cmpd="sng">
            <a:solidFill>
              <a:srgbClr val="0000FF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47305" y="6120177"/>
            <a:ext cx="351530" cy="0"/>
          </a:xfrm>
          <a:prstGeom prst="line">
            <a:avLst/>
          </a:prstGeom>
          <a:ln w="9525" cmpd="sng">
            <a:solidFill>
              <a:srgbClr val="0000FF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53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Dr. Solis Soto</a:t>
            </a:r>
            <a:r>
              <a:rPr lang="en-US" sz="1800" dirty="0" smtClean="0"/>
              <a:t>, Luisa </a:t>
            </a:r>
            <a:r>
              <a:rPr lang="en-US" sz="1800" dirty="0" err="1"/>
              <a:t>Maren</a:t>
            </a:r>
            <a:r>
              <a:rPr lang="en-US" sz="1800" dirty="0"/>
              <a:t>, for providing the H&amp;E </a:t>
            </a:r>
            <a:r>
              <a:rPr lang="en-US" sz="1800" dirty="0" smtClean="0"/>
              <a:t>single &amp; dual </a:t>
            </a:r>
            <a:r>
              <a:rPr lang="en-US" sz="1800" dirty="0"/>
              <a:t>staining, IHC Tumor, IHC Tumor &amp; </a:t>
            </a:r>
            <a:r>
              <a:rPr lang="en-US" sz="1800" dirty="0" err="1"/>
              <a:t>Stroma</a:t>
            </a:r>
            <a:r>
              <a:rPr lang="en-US" sz="1800" dirty="0"/>
              <a:t> and ISH </a:t>
            </a:r>
            <a:r>
              <a:rPr lang="en-US" sz="1800" dirty="0" err="1"/>
              <a:t>RNAscope</a:t>
            </a:r>
            <a:r>
              <a:rPr lang="en-US" sz="1800" dirty="0"/>
              <a:t> images and the processed data.</a:t>
            </a:r>
          </a:p>
          <a:p>
            <a:endParaRPr lang="en-US" sz="1800" dirty="0"/>
          </a:p>
          <a:p>
            <a:r>
              <a:rPr lang="en-US" sz="1800" dirty="0"/>
              <a:t>Dr. Yang, </a:t>
            </a:r>
            <a:r>
              <a:rPr lang="en-US" sz="1800" dirty="0" err="1"/>
              <a:t>Fei</a:t>
            </a:r>
            <a:r>
              <a:rPr lang="en-US" sz="1800" dirty="0"/>
              <a:t> for providing </a:t>
            </a:r>
            <a:r>
              <a:rPr lang="en-US" sz="1800" dirty="0" err="1"/>
              <a:t>mIF</a:t>
            </a:r>
            <a:r>
              <a:rPr lang="en-US" sz="1800" dirty="0"/>
              <a:t> triple negative breast cancer images and data.</a:t>
            </a:r>
          </a:p>
          <a:p>
            <a:endParaRPr lang="en-US" sz="1800" dirty="0"/>
          </a:p>
          <a:p>
            <a:r>
              <a:rPr lang="en-US" sz="1800" dirty="0"/>
              <a:t>Dr. Francisco Cruz, Alejandro for providing </a:t>
            </a:r>
            <a:r>
              <a:rPr lang="en-US" sz="1800" dirty="0" err="1"/>
              <a:t>mIF</a:t>
            </a:r>
            <a:r>
              <a:rPr lang="en-US" sz="1800" dirty="0"/>
              <a:t>, IMC images and data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dirty="0"/>
              <a:t>Dr. Sanchez </a:t>
            </a:r>
            <a:r>
              <a:rPr lang="en-US" sz="1800" dirty="0" err="1"/>
              <a:t>Espiridion</a:t>
            </a:r>
            <a:r>
              <a:rPr lang="en-US" sz="1800" dirty="0" smtClean="0"/>
              <a:t>, Beatriz, for helping with logistics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Dr</a:t>
            </a:r>
            <a:r>
              <a:rPr lang="en-US" sz="1800" dirty="0"/>
              <a:t>. Parra </a:t>
            </a:r>
            <a:r>
              <a:rPr lang="en-US" sz="1800" dirty="0" err="1"/>
              <a:t>Cuentas</a:t>
            </a:r>
            <a:r>
              <a:rPr lang="en-US" sz="1800" dirty="0" smtClean="0"/>
              <a:t>, Edwin Roger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Dr</a:t>
            </a:r>
            <a:r>
              <a:rPr lang="en-US" sz="1800" dirty="0"/>
              <a:t>. </a:t>
            </a:r>
            <a:r>
              <a:rPr lang="en-US" sz="1800" dirty="0" err="1"/>
              <a:t>Wistuba</a:t>
            </a:r>
            <a:r>
              <a:rPr lang="en-US" sz="1800" dirty="0"/>
              <a:t>, Ignacio, for initiating this project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TMP-IL team and TMP for their support.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021" y="381793"/>
            <a:ext cx="62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57368" y="47820"/>
            <a:ext cx="18866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Support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65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3680" y="442268"/>
            <a:ext cx="7983105" cy="6101040"/>
          </a:xfrm>
        </p:spPr>
        <p:txBody>
          <a:bodyPr>
            <a:normAutofit fontScale="85000" lnSpcReduction="10000"/>
          </a:bodyPr>
          <a:lstStyle/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4400" dirty="0" smtClean="0">
                <a:solidFill>
                  <a:srgbClr val="000090"/>
                </a:solidFill>
              </a:rPr>
              <a:t>Objective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4400" dirty="0" smtClean="0">
                <a:solidFill>
                  <a:srgbClr val="000090"/>
                </a:solidFill>
              </a:rPr>
              <a:t>Background</a:t>
            </a:r>
          </a:p>
          <a:p>
            <a:pPr lvl="1">
              <a:lnSpc>
                <a:spcPct val="170000"/>
              </a:lnSpc>
            </a:pPr>
            <a:r>
              <a:rPr lang="en-US" sz="4000" dirty="0" smtClean="0">
                <a:solidFill>
                  <a:srgbClr val="000090"/>
                </a:solidFill>
              </a:rPr>
              <a:t> Bird’s eye view of spatial statistics</a:t>
            </a:r>
            <a:endParaRPr lang="en-US" sz="4400" dirty="0" smtClean="0">
              <a:solidFill>
                <a:srgbClr val="000090"/>
              </a:solidFill>
            </a:endParaRP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4400" dirty="0" smtClean="0">
                <a:solidFill>
                  <a:srgbClr val="000090"/>
                </a:solidFill>
              </a:rPr>
              <a:t>Implementation (proof of principle)</a:t>
            </a:r>
          </a:p>
          <a:p>
            <a:pPr lvl="1">
              <a:lnSpc>
                <a:spcPct val="170000"/>
              </a:lnSpc>
            </a:pPr>
            <a:r>
              <a:rPr lang="en-US" sz="4000" dirty="0">
                <a:solidFill>
                  <a:srgbClr val="000090"/>
                </a:solidFill>
              </a:rPr>
              <a:t> </a:t>
            </a:r>
            <a:r>
              <a:rPr lang="en-US" sz="4000" dirty="0" smtClean="0">
                <a:solidFill>
                  <a:srgbClr val="000090"/>
                </a:solidFill>
              </a:rPr>
              <a:t>A peek into translational pathology</a:t>
            </a:r>
          </a:p>
          <a:p>
            <a:pPr marL="742950" indent="-742950">
              <a:lnSpc>
                <a:spcPct val="170000"/>
              </a:lnSpc>
              <a:buFont typeface="+mj-lt"/>
              <a:buAutoNum type="arabicPeriod"/>
            </a:pPr>
            <a:r>
              <a:rPr lang="en-US" sz="4400" dirty="0" smtClean="0">
                <a:solidFill>
                  <a:srgbClr val="000090"/>
                </a:solidFill>
              </a:rPr>
              <a:t>Execution</a:t>
            </a:r>
            <a:endParaRPr lang="en-US" sz="4400" dirty="0">
              <a:solidFill>
                <a:srgbClr val="00009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0904" y="47820"/>
            <a:ext cx="1973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Contents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7965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29200" y="3731896"/>
            <a:ext cx="2086493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90"/>
                </a:solidFill>
              </a:rPr>
              <a:t>low-</a:t>
            </a:r>
            <a:r>
              <a:rPr lang="en-US" dirty="0" err="1" smtClean="0">
                <a:solidFill>
                  <a:srgbClr val="000090"/>
                </a:solidFill>
              </a:rPr>
              <a:t>plex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90"/>
                </a:solidFill>
              </a:rPr>
              <a:t>(standard package)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9661" y="4616055"/>
            <a:ext cx="1787782" cy="112663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c</a:t>
            </a:r>
            <a:r>
              <a:rPr lang="en-US" dirty="0" smtClean="0">
                <a:solidFill>
                  <a:srgbClr val="000090"/>
                </a:solidFill>
              </a:rPr>
              <a:t>onsulting/education</a:t>
            </a:r>
          </a:p>
          <a:p>
            <a:pPr algn="ctr"/>
            <a:r>
              <a:rPr lang="en-US" dirty="0" smtClean="0">
                <a:solidFill>
                  <a:srgbClr val="000090"/>
                </a:solidFill>
              </a:rPr>
              <a:t>based approach</a:t>
            </a:r>
            <a:endParaRPr lang="en-US" dirty="0">
              <a:solidFill>
                <a:srgbClr val="00009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0" y="1044086"/>
            <a:ext cx="1585312" cy="720697"/>
          </a:xfrm>
          <a:prstGeom prst="rect">
            <a:avLst/>
          </a:prstGeom>
          <a:ln>
            <a:solidFill>
              <a:srgbClr val="00009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2" y="2106662"/>
            <a:ext cx="1167875" cy="11319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921" y="1044086"/>
            <a:ext cx="1453608" cy="72069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921" y="2109976"/>
            <a:ext cx="1453608" cy="112868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8" name="Rectangle 27"/>
          <p:cNvSpPr/>
          <p:nvPr/>
        </p:nvSpPr>
        <p:spPr>
          <a:xfrm>
            <a:off x="2829200" y="4472693"/>
            <a:ext cx="2086493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90"/>
                </a:solidFill>
              </a:rPr>
              <a:t>h</a:t>
            </a:r>
            <a:r>
              <a:rPr lang="en-US" dirty="0" smtClean="0">
                <a:solidFill>
                  <a:srgbClr val="000090"/>
                </a:solidFill>
              </a:rPr>
              <a:t>i-</a:t>
            </a:r>
            <a:r>
              <a:rPr lang="en-US" dirty="0" err="1" smtClean="0">
                <a:solidFill>
                  <a:srgbClr val="000090"/>
                </a:solidFill>
              </a:rPr>
              <a:t>plex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000090"/>
                </a:solidFill>
              </a:rPr>
              <a:t>(standard package)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29200" y="5673062"/>
            <a:ext cx="2086493" cy="10772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ustom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(advanced package)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43749" y="4586093"/>
            <a:ext cx="3544931" cy="1077218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90"/>
                </a:solidFill>
              </a:rPr>
              <a:t>s</a:t>
            </a:r>
            <a:r>
              <a:rPr lang="en-US" sz="1600" dirty="0" smtClean="0">
                <a:solidFill>
                  <a:srgbClr val="000090"/>
                </a:solidFill>
              </a:rPr>
              <a:t>patial statistics (all phenotypes),</a:t>
            </a:r>
          </a:p>
          <a:p>
            <a:r>
              <a:rPr lang="en-US" sz="1600" dirty="0">
                <a:solidFill>
                  <a:srgbClr val="000090"/>
                </a:solidFill>
              </a:rPr>
              <a:t>p</a:t>
            </a:r>
            <a:r>
              <a:rPr lang="en-US" sz="1600" dirty="0" smtClean="0">
                <a:solidFill>
                  <a:srgbClr val="000090"/>
                </a:solidFill>
              </a:rPr>
              <a:t>henotype specific statistics,</a:t>
            </a:r>
          </a:p>
          <a:p>
            <a:r>
              <a:rPr lang="en-US" sz="1600" dirty="0">
                <a:solidFill>
                  <a:srgbClr val="000090"/>
                </a:solidFill>
              </a:rPr>
              <a:t>d</a:t>
            </a:r>
            <a:r>
              <a:rPr lang="en-US" sz="1600" dirty="0" smtClean="0">
                <a:solidFill>
                  <a:srgbClr val="000090"/>
                </a:solidFill>
              </a:rPr>
              <a:t>ependency, interaction, risk estimation analyses, clinical data integration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43749" y="5794642"/>
            <a:ext cx="3544931" cy="830997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90"/>
                </a:solidFill>
              </a:rPr>
              <a:t>o</a:t>
            </a:r>
            <a:r>
              <a:rPr lang="en-US" sz="1600" dirty="0" err="1" smtClean="0">
                <a:solidFill>
                  <a:srgbClr val="000090"/>
                </a:solidFill>
              </a:rPr>
              <a:t>mics</a:t>
            </a:r>
            <a:r>
              <a:rPr lang="en-US" sz="1600" dirty="0" smtClean="0">
                <a:solidFill>
                  <a:srgbClr val="000090"/>
                </a:solidFill>
              </a:rPr>
              <a:t> integration, custom hi-</a:t>
            </a:r>
            <a:r>
              <a:rPr lang="en-US" sz="1600" dirty="0" err="1" smtClean="0">
                <a:solidFill>
                  <a:srgbClr val="000090"/>
                </a:solidFill>
              </a:rPr>
              <a:t>plex</a:t>
            </a:r>
            <a:r>
              <a:rPr lang="en-US" sz="1600" dirty="0" smtClean="0">
                <a:solidFill>
                  <a:srgbClr val="000090"/>
                </a:solidFill>
              </a:rPr>
              <a:t> analysis, research consulting, innovation/publication specific analysis</a:t>
            </a:r>
            <a:endParaRPr lang="en-US" sz="1600" dirty="0">
              <a:solidFill>
                <a:srgbClr val="00009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3749" y="3629663"/>
            <a:ext cx="3544931" cy="830997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90"/>
                </a:solidFill>
              </a:rPr>
              <a:t>b</a:t>
            </a:r>
            <a:r>
              <a:rPr lang="en-US" sz="1600" dirty="0" smtClean="0">
                <a:solidFill>
                  <a:srgbClr val="000090"/>
                </a:solidFill>
              </a:rPr>
              <a:t>asic spatial </a:t>
            </a:r>
            <a:r>
              <a:rPr lang="en-US" sz="1600" dirty="0">
                <a:solidFill>
                  <a:srgbClr val="000090"/>
                </a:solidFill>
              </a:rPr>
              <a:t>statistics, </a:t>
            </a:r>
            <a:r>
              <a:rPr lang="en-US" sz="1600" dirty="0" smtClean="0">
                <a:solidFill>
                  <a:srgbClr val="000090"/>
                </a:solidFill>
              </a:rPr>
              <a:t>risk estimation, custom low-</a:t>
            </a:r>
            <a:r>
              <a:rPr lang="en-US" sz="1600" dirty="0" err="1" smtClean="0">
                <a:solidFill>
                  <a:srgbClr val="000090"/>
                </a:solidFill>
              </a:rPr>
              <a:t>plex</a:t>
            </a:r>
            <a:r>
              <a:rPr lang="en-US" sz="1600" dirty="0" smtClean="0">
                <a:solidFill>
                  <a:srgbClr val="000090"/>
                </a:solidFill>
              </a:rPr>
              <a:t> analysis, </a:t>
            </a:r>
            <a:r>
              <a:rPr lang="en-US" sz="1600" dirty="0">
                <a:solidFill>
                  <a:srgbClr val="000090"/>
                </a:solidFill>
              </a:rPr>
              <a:t>c</a:t>
            </a:r>
            <a:r>
              <a:rPr lang="en-US" sz="1600" dirty="0" smtClean="0">
                <a:solidFill>
                  <a:srgbClr val="000090"/>
                </a:solidFill>
              </a:rPr>
              <a:t>linical data integration</a:t>
            </a:r>
            <a:endParaRPr lang="en-US" sz="1600" dirty="0">
              <a:solidFill>
                <a:srgbClr val="00009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287" y="981292"/>
            <a:ext cx="2253947" cy="225736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6700" y="1559220"/>
            <a:ext cx="1585312" cy="5847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Low-</a:t>
            </a:r>
            <a:r>
              <a:rPr lang="en-US" sz="1400" dirty="0" err="1" smtClean="0">
                <a:solidFill>
                  <a:srgbClr val="000090"/>
                </a:solidFill>
              </a:rPr>
              <a:t>plex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700" y="3018179"/>
            <a:ext cx="1585312" cy="5847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90"/>
                </a:solidFill>
              </a:rPr>
              <a:t>Hi-</a:t>
            </a:r>
            <a:r>
              <a:rPr lang="en-US" sz="1600" dirty="0" err="1" smtClean="0">
                <a:solidFill>
                  <a:srgbClr val="000090"/>
                </a:solidFill>
              </a:rPr>
              <a:t>plex</a:t>
            </a:r>
            <a:endParaRPr lang="en-US" sz="1600" dirty="0">
              <a:solidFill>
                <a:srgbClr val="000090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915693" y="4042950"/>
            <a:ext cx="628056" cy="4014"/>
          </a:xfrm>
          <a:prstGeom prst="line">
            <a:avLst/>
          </a:prstGeom>
          <a:ln w="6350" cmpd="sng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915693" y="5099607"/>
            <a:ext cx="628056" cy="4014"/>
          </a:xfrm>
          <a:prstGeom prst="line">
            <a:avLst/>
          </a:prstGeom>
          <a:ln w="6350" cmpd="sng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3"/>
            <a:endCxn id="31" idx="1"/>
          </p:cNvCxnSpPr>
          <p:nvPr/>
        </p:nvCxnSpPr>
        <p:spPr>
          <a:xfrm flipV="1">
            <a:off x="4915693" y="6210141"/>
            <a:ext cx="628056" cy="1530"/>
          </a:xfrm>
          <a:prstGeom prst="line">
            <a:avLst/>
          </a:prstGeom>
          <a:ln w="6350" cmpd="sng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0" y="385568"/>
            <a:ext cx="362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Array of technologies and data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543749" y="3204639"/>
            <a:ext cx="35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Translational Pathology Solution</a:t>
            </a:r>
            <a:endParaRPr lang="en-US" dirty="0"/>
          </a:p>
        </p:txBody>
      </p:sp>
      <p:sp>
        <p:nvSpPr>
          <p:cNvPr id="51" name="Left Bracket 50"/>
          <p:cNvSpPr/>
          <p:nvPr/>
        </p:nvSpPr>
        <p:spPr>
          <a:xfrm>
            <a:off x="2415343" y="3969076"/>
            <a:ext cx="294830" cy="2619592"/>
          </a:xfrm>
          <a:prstGeom prst="leftBracket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138264" y="47820"/>
            <a:ext cx="1973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Objective</a:t>
            </a:r>
            <a:endParaRPr lang="en-US" sz="32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974921" y="1676701"/>
            <a:ext cx="145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Clinical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1524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4020" y="385568"/>
            <a:ext cx="356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870442" y="47820"/>
            <a:ext cx="22622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Background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2" y="979143"/>
            <a:ext cx="3038563" cy="2430850"/>
          </a:xfrm>
          <a:prstGeom prst="rect">
            <a:avLst/>
          </a:prstGeom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68920" y="1410569"/>
            <a:ext cx="98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0000FF"/>
                </a:solidFill>
              </a:rPr>
              <a:t>CODEX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066" y="2355322"/>
            <a:ext cx="610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FFFF00"/>
                </a:solidFill>
              </a:rPr>
              <a:t>DSP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4040" y="911103"/>
            <a:ext cx="74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H&amp;E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6505" y="1023632"/>
            <a:ext cx="74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00"/>
                </a:solidFill>
              </a:rPr>
              <a:t>IHC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1621" y="1734018"/>
            <a:ext cx="560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ISH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08763" y="2632206"/>
            <a:ext cx="647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mIF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77816" y="3089529"/>
            <a:ext cx="57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</a:rPr>
              <a:t>IMC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4910" y="2954837"/>
            <a:ext cx="700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MIBI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3702" y="979143"/>
            <a:ext cx="38275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Should be inclusive of all platforms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Digital pathology through machine learning models?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Not inclusive enough!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Depends more on imaging features than on cells and biology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53" y="3813031"/>
            <a:ext cx="6103227" cy="192410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23862" y="4317585"/>
            <a:ext cx="286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Deep learning models depend on imaging features but not the cells themselves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9239" y="5777293"/>
            <a:ext cx="879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Spatial statistics + Machine learning = Translational pathology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62" y="6227307"/>
            <a:ext cx="896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we need is translational pathology and not digital pathology!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0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45360" y="385568"/>
            <a:ext cx="356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spatial statistics?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737856" y="47820"/>
            <a:ext cx="34061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Spatial Statistics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6700" y="866980"/>
            <a:ext cx="879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a bunch of points are organized in space?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4" y="1391145"/>
            <a:ext cx="2757415" cy="2134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584" y="3539762"/>
            <a:ext cx="2757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Geographical information systems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02" y="1379804"/>
            <a:ext cx="2176185" cy="21459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287502" y="3601440"/>
            <a:ext cx="217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 collection of cells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224" y="3389681"/>
            <a:ext cx="2857500" cy="285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924" y="3959829"/>
            <a:ext cx="5828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Several configurations belong to the same underlying process, also known as the random process</a:t>
            </a:r>
          </a:p>
          <a:p>
            <a:endParaRPr lang="en-US" dirty="0"/>
          </a:p>
          <a:p>
            <a:r>
              <a:rPr lang="en-US" dirty="0" smtClean="0"/>
              <a:t>Tossing a coin, or rolling a die  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How the cells move/proliferate in the first place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Traditional image analysis models using machine learning don’t capture this info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42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1008803" y="913018"/>
            <a:ext cx="3472986" cy="333645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81210" y="1225917"/>
            <a:ext cx="2727059" cy="270879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908501" y="1649100"/>
            <a:ext cx="1642740" cy="16974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341151" y="2107617"/>
            <a:ext cx="793774" cy="78814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4020" y="385568"/>
            <a:ext cx="386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number of cells around a cell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09958" y="47820"/>
            <a:ext cx="20368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Example</a:t>
            </a:r>
            <a:endParaRPr lang="en-US" sz="32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34" y="2445684"/>
            <a:ext cx="338798" cy="3515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33" y="2865273"/>
            <a:ext cx="338798" cy="3515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39" y="2325917"/>
            <a:ext cx="338798" cy="3515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841" y="2150143"/>
            <a:ext cx="338798" cy="3515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38" y="2938291"/>
            <a:ext cx="338798" cy="3515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39" y="1645505"/>
            <a:ext cx="338798" cy="3515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34" y="1821279"/>
            <a:ext cx="338798" cy="3515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442" y="3414580"/>
            <a:ext cx="338798" cy="3515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542" y="2938291"/>
            <a:ext cx="338798" cy="3515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15" y="1797902"/>
            <a:ext cx="338798" cy="351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83" y="2393961"/>
            <a:ext cx="338798" cy="3515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19" y="1837597"/>
            <a:ext cx="338798" cy="3515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18" y="2938291"/>
            <a:ext cx="338798" cy="3515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18" y="1203237"/>
            <a:ext cx="338798" cy="3515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12" y="2719991"/>
            <a:ext cx="338798" cy="35154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38" y="3566983"/>
            <a:ext cx="338798" cy="35154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296907" y="3104049"/>
            <a:ext cx="2778211" cy="25518"/>
          </a:xfrm>
          <a:prstGeom prst="line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449307" y="1104292"/>
            <a:ext cx="0" cy="2152158"/>
          </a:xfrm>
          <a:prstGeom prst="line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9369" y="3129567"/>
            <a:ext cx="46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71430" y="3118593"/>
            <a:ext cx="46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68817" y="3137683"/>
            <a:ext cx="46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569818" y="3137683"/>
            <a:ext cx="46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R4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5622921" y="2868045"/>
            <a:ext cx="187105" cy="192784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376322" y="2107900"/>
            <a:ext cx="187105" cy="192784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065890" y="1628151"/>
            <a:ext cx="187105" cy="192784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793775" y="1467176"/>
            <a:ext cx="187105" cy="192784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935502" y="2748197"/>
            <a:ext cx="51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939023" y="1985992"/>
            <a:ext cx="51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8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41856" y="1565326"/>
            <a:ext cx="51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953196" y="1327870"/>
            <a:ext cx="51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</a:t>
            </a:r>
            <a:endParaRPr lang="en-US" dirty="0"/>
          </a:p>
        </p:txBody>
      </p:sp>
      <p:cxnSp>
        <p:nvCxnSpPr>
          <p:cNvPr id="57" name="Straight Connector 56"/>
          <p:cNvCxnSpPr>
            <a:stCxn id="41" idx="7"/>
            <a:endCxn id="47" idx="3"/>
          </p:cNvCxnSpPr>
          <p:nvPr/>
        </p:nvCxnSpPr>
        <p:spPr>
          <a:xfrm flipV="1">
            <a:off x="5782625" y="2272451"/>
            <a:ext cx="621098" cy="62382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547366" y="1758563"/>
            <a:ext cx="529864" cy="41159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50" idx="2"/>
          </p:cNvCxnSpPr>
          <p:nvPr/>
        </p:nvCxnSpPr>
        <p:spPr>
          <a:xfrm flipV="1">
            <a:off x="7252995" y="1563568"/>
            <a:ext cx="540780" cy="1382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84" y="4808255"/>
            <a:ext cx="7723524" cy="170903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663526" y="3598135"/>
            <a:ext cx="432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Increases with R, so divide by the density</a:t>
            </a:r>
          </a:p>
          <a:p>
            <a:endParaRPr lang="en-US" dirty="0" smtClean="0"/>
          </a:p>
          <a:p>
            <a:r>
              <a:rPr lang="en-US" dirty="0" smtClean="0"/>
              <a:t>Total randomness means uniform increase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735977" y="1881522"/>
            <a:ext cx="46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R1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3080653" y="1543315"/>
            <a:ext cx="46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R2</a:t>
            </a:r>
            <a:endParaRPr 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466198" y="1247008"/>
            <a:ext cx="46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R3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3768080" y="1055688"/>
            <a:ext cx="46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633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4907244" y="47820"/>
            <a:ext cx="42367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Spatial Measures</a:t>
            </a:r>
            <a:endParaRPr lang="en-US" sz="3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4020" y="385568"/>
            <a:ext cx="386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cell based measures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5548" y="1134023"/>
            <a:ext cx="8357312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Clustering, dispersion or uniformly random of all cells in the chosen region.</a:t>
            </a:r>
          </a:p>
          <a:p>
            <a:endParaRPr lang="en-US" dirty="0"/>
          </a:p>
          <a:p>
            <a:r>
              <a:rPr lang="en-US" dirty="0" smtClean="0"/>
              <a:t>Specific mark based measures. Are CD3+ cells clustering?</a:t>
            </a:r>
          </a:p>
          <a:p>
            <a:endParaRPr lang="en-US" dirty="0"/>
          </a:p>
          <a:p>
            <a:r>
              <a:rPr lang="en-US" dirty="0" smtClean="0"/>
              <a:t>How much one mark is associated with other mark? Or with the population?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Nearest neighbor based (dependency analysis)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0000FF"/>
                </a:solidFill>
              </a:rPr>
              <a:t>all neighbor based (interaction analysis).</a:t>
            </a:r>
          </a:p>
          <a:p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44373" y="3813176"/>
            <a:ext cx="2200344" cy="206866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238362" y="4258572"/>
            <a:ext cx="113161" cy="125748"/>
          </a:xfrm>
          <a:prstGeom prst="ellipse">
            <a:avLst/>
          </a:prstGeom>
          <a:solidFill>
            <a:srgbClr val="4F62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597595" y="3991538"/>
            <a:ext cx="113161" cy="125748"/>
          </a:xfrm>
          <a:prstGeom prst="ellipse">
            <a:avLst/>
          </a:prstGeom>
          <a:solidFill>
            <a:srgbClr val="4F62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81960" y="5440637"/>
            <a:ext cx="113161" cy="125748"/>
          </a:xfrm>
          <a:prstGeom prst="ellipse">
            <a:avLst/>
          </a:prstGeom>
          <a:solidFill>
            <a:srgbClr val="4F62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489204" y="3915755"/>
            <a:ext cx="113161" cy="12574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40720" y="4550768"/>
            <a:ext cx="113161" cy="12574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659361" y="5362820"/>
            <a:ext cx="113161" cy="125748"/>
          </a:xfrm>
          <a:prstGeom prst="ellipse">
            <a:avLst/>
          </a:prstGeom>
          <a:solidFill>
            <a:srgbClr val="4F62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76043" y="4749722"/>
            <a:ext cx="113161" cy="12574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899774" y="5675195"/>
            <a:ext cx="113161" cy="125748"/>
          </a:xfrm>
          <a:prstGeom prst="ellipse">
            <a:avLst/>
          </a:prstGeom>
          <a:solidFill>
            <a:srgbClr val="4F62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489204" y="5299946"/>
            <a:ext cx="113161" cy="12574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23439" y="4003293"/>
            <a:ext cx="113161" cy="125748"/>
          </a:xfrm>
          <a:prstGeom prst="ellipse">
            <a:avLst/>
          </a:prstGeom>
          <a:solidFill>
            <a:srgbClr val="4F62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61160" y="3940419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1647887" y="3849997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85841" y="4010354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936600" y="4370775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376043" y="5008357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 </a:t>
            </a:r>
            <a:endParaRPr 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1967407" y="5507392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6</a:t>
            </a:r>
            <a:endParaRPr 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1038730" y="5286748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721260" y="5278196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8</a:t>
            </a:r>
            <a:endParaRPr lang="en-US" sz="1400" dirty="0"/>
          </a:p>
        </p:txBody>
      </p:sp>
      <p:sp>
        <p:nvSpPr>
          <p:cNvPr id="84" name="TextBox 83"/>
          <p:cNvSpPr txBox="1"/>
          <p:nvPr/>
        </p:nvSpPr>
        <p:spPr>
          <a:xfrm>
            <a:off x="2376043" y="3950795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432624" y="4532959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86" name="Oval 85"/>
          <p:cNvSpPr/>
          <p:nvPr/>
        </p:nvSpPr>
        <p:spPr>
          <a:xfrm>
            <a:off x="1899774" y="4282514"/>
            <a:ext cx="113161" cy="1257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66858" y="4925648"/>
            <a:ext cx="113161" cy="1257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585419" y="4925648"/>
            <a:ext cx="113161" cy="1257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861160" y="5092960"/>
            <a:ext cx="132210" cy="345765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661797" y="5104300"/>
            <a:ext cx="36783" cy="237065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025089" y="4408262"/>
            <a:ext cx="356186" cy="352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34838" y="4617871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39521" y="4631294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1892374" y="4014633"/>
            <a:ext cx="37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28817"/>
              </p:ext>
            </p:extLst>
          </p:nvPr>
        </p:nvGraphicFramePr>
        <p:xfrm>
          <a:off x="3175819" y="4048276"/>
          <a:ext cx="5334149" cy="14833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55587"/>
                <a:gridCol w="2551418"/>
                <a:gridCol w="11271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CD68+ cells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Nearest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Neighbor (CD3+)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Distance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a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2.9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3.5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c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dk1"/>
                          </a:solidFill>
                        </a:rPr>
                        <a:t>5.3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6" name="Oval 95"/>
          <p:cNvSpPr/>
          <p:nvPr/>
        </p:nvSpPr>
        <p:spPr>
          <a:xfrm>
            <a:off x="3193189" y="5717154"/>
            <a:ext cx="113161" cy="1257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3306350" y="5613034"/>
            <a:ext cx="125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CD68+ cells</a:t>
            </a:r>
            <a:endParaRPr lang="en-US" sz="1400" dirty="0"/>
          </a:p>
        </p:txBody>
      </p:sp>
      <p:sp>
        <p:nvSpPr>
          <p:cNvPr id="98" name="Oval 97"/>
          <p:cNvSpPr/>
          <p:nvPr/>
        </p:nvSpPr>
        <p:spPr>
          <a:xfrm>
            <a:off x="4604289" y="5738316"/>
            <a:ext cx="113161" cy="125748"/>
          </a:xfrm>
          <a:prstGeom prst="ellipse">
            <a:avLst/>
          </a:prstGeom>
          <a:solidFill>
            <a:srgbClr val="4F62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4717450" y="5634196"/>
            <a:ext cx="125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CD3+ cells</a:t>
            </a:r>
            <a:endParaRPr lang="en-US" sz="1400" dirty="0"/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2041723" y="4003293"/>
            <a:ext cx="436261" cy="297636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1710018" y="4124762"/>
            <a:ext cx="164564" cy="142506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1357926" y="4333750"/>
            <a:ext cx="507828" cy="22978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08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6599668" y="47820"/>
            <a:ext cx="25443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Proliferation</a:t>
            </a:r>
            <a:endParaRPr lang="en-US" sz="3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2680" y="385568"/>
            <a:ext cx="386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Relative risk estimation</a:t>
            </a:r>
            <a:endParaRPr lang="en-US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355143" y="1061456"/>
            <a:ext cx="8229600" cy="2057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Do </a:t>
            </a:r>
            <a:r>
              <a:rPr lang="en-US" sz="1800" dirty="0"/>
              <a:t>cells of a particular </a:t>
            </a:r>
            <a:r>
              <a:rPr lang="en-US" sz="1800" dirty="0" smtClean="0"/>
              <a:t>mark proliferate faster than </a:t>
            </a:r>
            <a:r>
              <a:rPr lang="en-US" sz="1800" dirty="0"/>
              <a:t>any </a:t>
            </a:r>
            <a:r>
              <a:rPr lang="en-US" sz="1800" dirty="0" smtClean="0"/>
              <a:t>mark?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Do CD3+ cells proliferate faster than CD68+ cells?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Relative </a:t>
            </a:r>
            <a:r>
              <a:rPr lang="en-US" sz="1800" dirty="0"/>
              <a:t>measure of </a:t>
            </a:r>
            <a:r>
              <a:rPr lang="en-US" sz="1800" dirty="0" smtClean="0"/>
              <a:t>proliferation is given by the ratio of local relative density </a:t>
            </a:r>
            <a:r>
              <a:rPr lang="en-US" sz="1800" dirty="0"/>
              <a:t>of </a:t>
            </a:r>
            <a:r>
              <a:rPr lang="en-US" sz="1800" dirty="0" smtClean="0"/>
              <a:t>different phenotypes/marks.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4" y="3254645"/>
            <a:ext cx="7298836" cy="27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2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2786"/>
            <a:ext cx="8478434" cy="3413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Spatial statistical analysis is a very powerful analysis tool, especially when integrated with clinical and </a:t>
            </a:r>
            <a:r>
              <a:rPr lang="en-US" sz="1800" dirty="0" err="1" smtClean="0"/>
              <a:t>omics</a:t>
            </a:r>
            <a:r>
              <a:rPr lang="en-US" sz="1800" dirty="0" smtClean="0"/>
              <a:t> data.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Facilitates translational research with ease.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Very relevant from clinical and biological standpoint.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Applicable to all technologies, including H&amp;E with single staining!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Several examples can be seen at the newly established website: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021348" y="47820"/>
            <a:ext cx="31226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Implementation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6700" y="385568"/>
            <a:ext cx="386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of spatial statistics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90662" y="5061829"/>
            <a:ext cx="7280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kannan-kasthuri.github.io</a:t>
            </a:r>
            <a:r>
              <a:rPr lang="en-US" sz="2400" dirty="0"/>
              <a:t>/</a:t>
            </a:r>
            <a:r>
              <a:rPr lang="en-US" sz="2400" dirty="0" smtClean="0"/>
              <a:t>PLDIV01/</a:t>
            </a:r>
            <a:r>
              <a:rPr lang="en-US" sz="2400" dirty="0" err="1" smtClean="0"/>
              <a:t>Tpath.html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3418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Saddle.thmx</Template>
  <TotalTime>5905</TotalTime>
  <Words>799</Words>
  <Application>Microsoft Macintosh PowerPoint</Application>
  <PresentationFormat>On-screen Show (4:3)</PresentationFormat>
  <Paragraphs>183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1_Office Theme</vt:lpstr>
      <vt:lpstr>Translational Pathology Pathology and Laboratory Medicine UT MD Anderson Cancer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New York University Medical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Image Analysis</dc:title>
  <dc:creator>Kasthuri Kannan</dc:creator>
  <cp:lastModifiedBy>Kasthuri Kannan</cp:lastModifiedBy>
  <cp:revision>521</cp:revision>
  <dcterms:created xsi:type="dcterms:W3CDTF">2020-04-10T03:53:01Z</dcterms:created>
  <dcterms:modified xsi:type="dcterms:W3CDTF">2020-04-27T21:29:42Z</dcterms:modified>
</cp:coreProperties>
</file>